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70" r:id="rId11"/>
    <p:sldId id="271" r:id="rId12"/>
    <p:sldId id="262" r:id="rId13"/>
    <p:sldId id="263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  <p:sldId id="265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00E"/>
    <a:srgbClr val="001E5A"/>
    <a:srgbClr val="185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A1DA0-A490-4993-B33C-7E9D8FD2FBEC}" type="datetimeFigureOut">
              <a:rPr lang="en-US" smtClean="0"/>
              <a:t>2012-09-22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E374-5803-4088-8290-24A07CA68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Post a copy of the 1040 on the web site so that students can print it or look at it full screen.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7E0655-11C5-4147-B4BC-4D8AC2A64E2F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46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389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9996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87E88A-3A26-4BD0-8BAE-36ECB275C933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398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the difference between refundable and non-refundable credits</a:t>
            </a:r>
          </a:p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426F29-2D7F-41C5-AEB1-752AE5CF127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327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99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72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180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754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45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591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673A-9072-46C2-8891-B54EA4F1A54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176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2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E300E"/>
            </a:gs>
            <a:gs pos="90000">
              <a:srgbClr val="0E300E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9ED1FC-257D-4421-9076-5D154B5CC5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" y="6707812"/>
            <a:ext cx="883334" cy="1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Federal 1040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1FC-257D-4421-9076-5D154B5CC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1 Income</a:t>
            </a:r>
            <a:endParaRPr lang="en-US" dirty="0"/>
          </a:p>
        </p:txBody>
      </p:sp>
      <p:pic>
        <p:nvPicPr>
          <p:cNvPr id="1945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913" y="1600200"/>
            <a:ext cx="5856174" cy="4525963"/>
          </a:xfrm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81A3-86BB-420F-941F-B509ACAEA9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3886200"/>
            <a:ext cx="6096000" cy="1981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Adjustments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4572000" y="1600200"/>
            <a:ext cx="0" cy="2286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1 Income</a:t>
            </a:r>
            <a:endParaRPr lang="en-US" dirty="0"/>
          </a:p>
        </p:txBody>
      </p:sp>
      <p:pic>
        <p:nvPicPr>
          <p:cNvPr id="1945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913" y="1600200"/>
            <a:ext cx="5856174" cy="4525963"/>
          </a:xfrm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81A3-86BB-420F-941F-B509ACAEA9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5791200"/>
            <a:ext cx="6096000" cy="228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Adjusted Gross Income (AGI)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600200"/>
            <a:ext cx="2286000" cy="419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Taxes &amp; Credits Page 2</a:t>
            </a:r>
            <a:endParaRPr lang="en-US" dirty="0"/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cs typeface="Courier New" pitchFamily="49" charset="0"/>
              </a:rPr>
              <a:t>Taxable Income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dirty="0" smtClean="0"/>
              <a:t>Start with “Adjusted Gross Income”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dirty="0" smtClean="0"/>
              <a:t>Deduct Itemized or Standard Deduction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dirty="0" smtClean="0"/>
              <a:t>Deduct Personal Exemptions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/>
              <a:t>Arrive at “Taxable Income”</a:t>
            </a:r>
          </a:p>
          <a:p>
            <a:endParaRPr lang="en-US" dirty="0" smtClean="0"/>
          </a:p>
          <a:p>
            <a:r>
              <a:rPr lang="en-US" dirty="0" smtClean="0"/>
              <a:t>Calculate Tax on “Taxable income”</a:t>
            </a:r>
          </a:p>
          <a:p>
            <a:endParaRPr lang="en-US" dirty="0" smtClean="0"/>
          </a:p>
          <a:p>
            <a:r>
              <a:rPr lang="en-US" dirty="0" smtClean="0"/>
              <a:t>Total Tax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dirty="0" smtClean="0"/>
              <a:t>Start with Calculated </a:t>
            </a:r>
            <a:r>
              <a:rPr lang="en-US" dirty="0"/>
              <a:t>T</a:t>
            </a:r>
            <a:r>
              <a:rPr lang="en-US" dirty="0" smtClean="0"/>
              <a:t>ax on Taxable Income</a:t>
            </a:r>
          </a:p>
          <a:p>
            <a:pPr marL="457200" lvl="1" indent="0">
              <a:buNone/>
            </a:pPr>
            <a:r>
              <a:rPr lang="en-US" sz="29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dirty="0" smtClean="0"/>
              <a:t>Add Alternative Minimum Tax (Out of Scope)</a:t>
            </a:r>
          </a:p>
          <a:p>
            <a:pPr marL="457200" lvl="1" indent="0">
              <a:buNone/>
            </a:pPr>
            <a:r>
              <a:rPr lang="en-US" sz="2900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dirty="0" smtClean="0"/>
              <a:t>Deduct non-refundable tax credits</a:t>
            </a:r>
          </a:p>
          <a:p>
            <a:pPr marL="457200" lvl="1" indent="0">
              <a:buNone/>
            </a:pPr>
            <a:r>
              <a:rPr lang="en-US" sz="29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dirty="0" smtClean="0"/>
              <a:t>Add other taxes</a:t>
            </a:r>
          </a:p>
          <a:p>
            <a:pPr marL="457200" lvl="1" indent="0">
              <a:buNone/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/>
              <a:t>Bottom line is “Total Tax”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0DAA-DDE1-4385-924A-FE4EF1EBCF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1752600"/>
            <a:ext cx="6629400" cy="228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Adjusted Gross Income (AGI)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1600200"/>
            <a:ext cx="22860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1905000"/>
            <a:ext cx="6705600" cy="1143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 Deduct Itemized or Standard Deduction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2971800"/>
            <a:ext cx="67056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 Deduct Exemptions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3200400"/>
            <a:ext cx="67056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= Arrive at Taxable Income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3429000"/>
            <a:ext cx="67056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Calculated Tax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3581400"/>
            <a:ext cx="67056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+ Add Alternative Minimum Tax (OOS)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1981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3886200"/>
            <a:ext cx="6705600" cy="1524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 Deduct Non-Refundable Credits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2286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IRS Form 1040</a:t>
            </a:r>
            <a:br>
              <a:rPr lang="en-US" smtClean="0"/>
            </a:b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Everyone files a 1040 or a version of the 1040 (1040A, 1040EZ, etc)</a:t>
            </a:r>
          </a:p>
          <a:p>
            <a:r>
              <a:rPr lang="en-US" smtClean="0"/>
              <a:t>Split up into 4 general areas</a:t>
            </a:r>
          </a:p>
          <a:p>
            <a:pPr lvl="1"/>
            <a:r>
              <a:rPr lang="en-US" smtClean="0"/>
              <a:t>Taxpayer information</a:t>
            </a:r>
          </a:p>
          <a:p>
            <a:pPr lvl="1"/>
            <a:r>
              <a:rPr lang="en-US" smtClean="0"/>
              <a:t>Income</a:t>
            </a:r>
          </a:p>
          <a:p>
            <a:pPr lvl="1"/>
            <a:r>
              <a:rPr lang="en-US" smtClean="0"/>
              <a:t>Taxes &amp; Credits</a:t>
            </a:r>
          </a:p>
          <a:p>
            <a:pPr lvl="1"/>
            <a:r>
              <a:rPr lang="en-US" smtClean="0"/>
              <a:t>Payments/Refunds Due and Signature</a:t>
            </a:r>
          </a:p>
          <a:p>
            <a:pPr lvl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C3C0-4036-48B1-A089-E7522CDB59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5257800"/>
            <a:ext cx="6705600" cy="762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+ Add Other Taxes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3657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2 Taxes &amp; Credits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B060-D569-4BF7-AB0E-7E7260AF39E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1600200"/>
            <a:ext cx="7186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0" y="5943600"/>
            <a:ext cx="6705600" cy="228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= Bottom List is “Total Tax”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72000" y="1600200"/>
            <a:ext cx="304800" cy="434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9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Payments/Refund/Owe/Sign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Refund / Owe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dirty="0" smtClean="0"/>
              <a:t>Start with “Total Tax”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dirty="0" smtClean="0"/>
              <a:t>Apply tax withheld and estimated payments</a:t>
            </a:r>
          </a:p>
          <a:p>
            <a:pPr marL="457200" lvl="1" indent="0">
              <a:buNone/>
            </a:pPr>
            <a:r>
              <a:rPr lang="en-US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mtClean="0"/>
              <a:t>Deduct </a:t>
            </a:r>
            <a:r>
              <a:rPr lang="en-US" dirty="0" smtClean="0"/>
              <a:t>refundable credits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/>
              <a:t>Bottom line </a:t>
            </a:r>
          </a:p>
          <a:p>
            <a:pPr lvl="2"/>
            <a:r>
              <a:rPr lang="en-US" dirty="0" smtClean="0"/>
              <a:t>A refund</a:t>
            </a:r>
          </a:p>
          <a:p>
            <a:pPr lvl="2"/>
            <a:r>
              <a:rPr lang="en-US" dirty="0" smtClean="0"/>
              <a:t>You owe</a:t>
            </a:r>
          </a:p>
          <a:p>
            <a:r>
              <a:rPr lang="en-US" dirty="0" smtClean="0"/>
              <a:t>Direct deposit information</a:t>
            </a:r>
          </a:p>
          <a:p>
            <a:r>
              <a:rPr lang="en-US" dirty="0" smtClean="0"/>
              <a:t>Signature line 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6A9-24E9-4A17-AF52-873942A8193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Payments/Refund/Owe/Sign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22D8-DC94-4049-BA20-8E4C46F1414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84" y="1600200"/>
            <a:ext cx="6323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800" y="1600200"/>
            <a:ext cx="63246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 Apply tax withheld and estimated payments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Payments/Refund/Owe/Sign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22D8-DC94-4049-BA20-8E4C46F1414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84" y="1600200"/>
            <a:ext cx="6323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800" y="1828800"/>
            <a:ext cx="6324600" cy="1524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 Deduct refundable credits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Payments/Refund/Owe/Sign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22D8-DC94-4049-BA20-8E4C46F1414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84" y="1600200"/>
            <a:ext cx="6323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800" y="3200400"/>
            <a:ext cx="6324600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= Bottom Line (A refund / You owe)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4572000" y="1600200"/>
            <a:ext cx="381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Payments/Refund/Owe/Sign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22D8-DC94-4049-BA20-8E4C46F1414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84" y="1600200"/>
            <a:ext cx="6323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09800" y="3429000"/>
            <a:ext cx="41910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Direct Deposit information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4305300" y="1600200"/>
            <a:ext cx="266700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Payments/Refund/Owe/Sign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22D8-DC94-4049-BA20-8E4C46F1414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84" y="1600200"/>
            <a:ext cx="6323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800" y="4572000"/>
            <a:ext cx="6324600" cy="914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Signature Line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4572000" y="1600200"/>
            <a:ext cx="38100" cy="2971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Taxpayer Information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Personal information for taxpayer &amp; spouse</a:t>
            </a:r>
          </a:p>
          <a:p>
            <a:pPr lvl="1"/>
            <a:r>
              <a:rPr lang="en-US" dirty="0" smtClean="0"/>
              <a:t>Presidential election campaign question</a:t>
            </a:r>
          </a:p>
          <a:p>
            <a:pPr lvl="1"/>
            <a:r>
              <a:rPr lang="en-US" dirty="0" smtClean="0"/>
              <a:t>Filing status</a:t>
            </a:r>
          </a:p>
          <a:p>
            <a:pPr lvl="1"/>
            <a:r>
              <a:rPr lang="en-US" dirty="0" smtClean="0"/>
              <a:t>Exemptions (including Dependents)</a:t>
            </a:r>
          </a:p>
          <a:p>
            <a:r>
              <a:rPr lang="en-US" dirty="0" smtClean="0"/>
              <a:t>Input into </a:t>
            </a:r>
            <a:r>
              <a:rPr lang="en-US" dirty="0" err="1" smtClean="0"/>
              <a:t>TaxWise</a:t>
            </a:r>
            <a:r>
              <a:rPr lang="en-US" dirty="0" smtClean="0"/>
              <a:t> on the Main Information Sheet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C83A-A962-4B4B-A708-5D7D9C045B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1040 Page 1 TP Information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56D4-0908-49E9-AAB6-742D358AE2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302"/>
            <a:ext cx="8229600" cy="42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2057400"/>
            <a:ext cx="50292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4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Personal Information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14800" y="1600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1040 Page 1 TP Information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56D4-0908-49E9-AAB6-742D358AE2C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302"/>
            <a:ext cx="8229600" cy="42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3276600"/>
            <a:ext cx="6705600" cy="609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4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Presidential Election Campaign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endCxn id="2" idx="0"/>
          </p:cNvCxnSpPr>
          <p:nvPr/>
        </p:nvCxnSpPr>
        <p:spPr>
          <a:xfrm>
            <a:off x="4572000" y="1600200"/>
            <a:ext cx="4572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6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1040 Page 1 TP Information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56D4-0908-49E9-AAB6-742D358AE2C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302"/>
            <a:ext cx="8229600" cy="42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3733800"/>
            <a:ext cx="7848600" cy="838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4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Filing Status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600200"/>
            <a:ext cx="0" cy="2133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 1040 Page 1 TP Information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56D4-0908-49E9-AAB6-742D358AE2C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302"/>
            <a:ext cx="8229600" cy="42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4419600"/>
            <a:ext cx="8077200" cy="1600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4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Exemptions (including Dependents)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600200"/>
            <a:ext cx="1" cy="281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Income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All sources of income  included in this section</a:t>
            </a:r>
          </a:p>
          <a:p>
            <a:r>
              <a:rPr lang="en-US" smtClean="0"/>
              <a:t>Income derived from various tax forms usually issued by employer, financial institution, government agency, etc</a:t>
            </a:r>
          </a:p>
          <a:p>
            <a:r>
              <a:rPr lang="en-US" smtClean="0"/>
              <a:t>Information from tax forms and client interview entered into the respective form or worksheet in TaxWise</a:t>
            </a:r>
          </a:p>
          <a:p>
            <a:r>
              <a:rPr lang="en-US" smtClean="0"/>
              <a:t>TaxWise puts the appropriate values into the 1040</a:t>
            </a:r>
          </a:p>
          <a:p>
            <a:r>
              <a:rPr lang="en-US" smtClean="0"/>
              <a:t>Adjustments to income included in this section</a:t>
            </a:r>
          </a:p>
          <a:p>
            <a:r>
              <a:rPr lang="en-US" smtClean="0"/>
              <a:t>Final line on page is “Adjusted Gross Income”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79C1-9640-465B-A409-D2C833BAE1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1040 Page 1 Income</a:t>
            </a:r>
            <a:endParaRPr lang="en-US" dirty="0"/>
          </a:p>
        </p:txBody>
      </p:sp>
      <p:pic>
        <p:nvPicPr>
          <p:cNvPr id="1945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913" y="1600200"/>
            <a:ext cx="5856174" cy="4525963"/>
          </a:xfrm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09-28-2011 v0.8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FAM-20 Federal 1040 Overview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181A3-86BB-420F-941F-B509ACAEA9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1600200"/>
            <a:ext cx="6096000" cy="2438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066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Income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Dar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Dark v2</Template>
  <TotalTime>76</TotalTime>
  <Words>664</Words>
  <Application>Microsoft Office PowerPoint</Application>
  <PresentationFormat>On-screen Show (4:3)</PresentationFormat>
  <Paragraphs>185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Presentation Template Dark v2</vt:lpstr>
      <vt:lpstr>Federal 1040 Overview</vt:lpstr>
      <vt:lpstr>IRS Form 1040 </vt:lpstr>
      <vt:lpstr>Taxpayer Information</vt:lpstr>
      <vt:lpstr>Form 1040 Page 1 TP Information</vt:lpstr>
      <vt:lpstr>Form 1040 Page 1 TP Information</vt:lpstr>
      <vt:lpstr>Form 1040 Page 1 TP Information</vt:lpstr>
      <vt:lpstr>Form 1040 Page 1 TP Information</vt:lpstr>
      <vt:lpstr>Income </vt:lpstr>
      <vt:lpstr>1040 Page 1 Income</vt:lpstr>
      <vt:lpstr>1040 Page 1 Income</vt:lpstr>
      <vt:lpstr>1040 Page 1 Income</vt:lpstr>
      <vt:lpstr>Taxes &amp; Credits Page 2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Payments/Refund/Owe/Sign</vt:lpstr>
      <vt:lpstr>Payments/Refund/Owe/Sign</vt:lpstr>
      <vt:lpstr>Payments/Refund/Owe/Sign</vt:lpstr>
      <vt:lpstr>Payments/Refund/Owe/Sign</vt:lpstr>
      <vt:lpstr>Payments/Refund/Owe/Sign</vt:lpstr>
      <vt:lpstr>Payments/Refund/Owe/Sign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1040 Overview</dc:title>
  <dc:creator>HershAl</dc:creator>
  <cp:lastModifiedBy>Al H 509</cp:lastModifiedBy>
  <cp:revision>8</cp:revision>
  <dcterms:created xsi:type="dcterms:W3CDTF">2011-09-28T11:35:18Z</dcterms:created>
  <dcterms:modified xsi:type="dcterms:W3CDTF">2012-09-23T03:03:52Z</dcterms:modified>
</cp:coreProperties>
</file>